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0389" autoAdjust="0"/>
  </p:normalViewPr>
  <p:slideViewPr>
    <p:cSldViewPr snapToGrid="0" showGuides="1">
      <p:cViewPr varScale="1">
        <p:scale>
          <a:sx n="65" d="100"/>
          <a:sy n="65" d="100"/>
        </p:scale>
        <p:origin x="90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ole\Box\Anissa\Projects\AFE-2019\AFE-00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Disease severity of detached leaves challenegd with </a:t>
            </a:r>
            <a:r>
              <a:rPr lang="en-US" sz="1800" b="1" i="1">
                <a:solidFill>
                  <a:sysClr val="windowText" lastClr="000000"/>
                </a:solidFill>
              </a:rPr>
              <a:t>Botrytis</a:t>
            </a:r>
          </a:p>
        </c:rich>
      </c:tx>
      <c:layout>
        <c:manualLayout>
          <c:xMode val="edge"/>
          <c:yMode val="edge"/>
          <c:x val="0.16179510586743084"/>
          <c:y val="2.3087925869878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88051764761346"/>
          <c:y val="0.12209133593839074"/>
          <c:w val="0.85641439386940088"/>
          <c:h val="0.7786703151290264"/>
        </c:manualLayout>
      </c:layout>
      <c:barChart>
        <c:barDir val="col"/>
        <c:grouping val="clustered"/>
        <c:varyColors val="0"/>
        <c:ser>
          <c:idx val="0"/>
          <c:order val="0"/>
          <c:tx>
            <c:v>Product</c:v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210884353742492E-3"/>
                  <c:y val="-7.69600653009183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C0-4126-882A-99E42E25859B}"/>
                </c:ext>
              </c:extLst>
            </c:dLbl>
            <c:dLbl>
              <c:idx val="1"/>
              <c:layout>
                <c:manualLayout>
                  <c:x val="-2.7210884353742492E-3"/>
                  <c:y val="-7.69600653009183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C0-4126-882A-99E42E2585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(DetachedLeaf!$P$6,DetachedLeaf!$P$10)</c:f>
                <c:numCache>
                  <c:formatCode>General</c:formatCode>
                  <c:ptCount val="2"/>
                  <c:pt idx="0">
                    <c:v>3.841475</c:v>
                  </c:pt>
                  <c:pt idx="1">
                    <c:v>4.1116289999999998</c:v>
                  </c:pt>
                </c:numCache>
                <c:extLst/>
              </c:numRef>
            </c:plus>
            <c:minus>
              <c:numRef>
                <c:f>(DetachedLeaf!$P$6,DetachedLeaf!$P$10)</c:f>
                <c:numCache>
                  <c:formatCode>General</c:formatCode>
                  <c:ptCount val="2"/>
                  <c:pt idx="0">
                    <c:v>3.841475</c:v>
                  </c:pt>
                  <c:pt idx="1">
                    <c:v>4.1116289999999998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(DetachedLeaf!$M$6,DetachedLeaf!$M$10)</c:f>
              <c:strCache>
                <c:ptCount val="2"/>
                <c:pt idx="0">
                  <c:v>Botryzen</c:v>
                </c:pt>
                <c:pt idx="1">
                  <c:v>Milli Q</c:v>
                </c:pt>
              </c:strCache>
              <c:extLst/>
            </c:strRef>
          </c:cat>
          <c:val>
            <c:numRef>
              <c:f>(DetachedLeaf!$N$6,DetachedLeaf!$N$10)</c:f>
              <c:numCache>
                <c:formatCode>General</c:formatCode>
                <c:ptCount val="2"/>
                <c:pt idx="0">
                  <c:v>7.8144439999999999</c:v>
                </c:pt>
                <c:pt idx="1">
                  <c:v>25.394444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AC0-4126-882A-99E42E258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274488"/>
        <c:axId val="567270552"/>
      </c:barChart>
      <c:catAx>
        <c:axId val="56727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70552"/>
        <c:crosses val="autoZero"/>
        <c:auto val="1"/>
        <c:lblAlgn val="ctr"/>
        <c:lblOffset val="100"/>
        <c:noMultiLvlLbl val="0"/>
      </c:catAx>
      <c:valAx>
        <c:axId val="56727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Average</a:t>
                </a:r>
                <a:r>
                  <a:rPr lang="en-US" sz="1600" baseline="0">
                    <a:solidFill>
                      <a:sysClr val="windowText" lastClr="000000"/>
                    </a:solidFill>
                  </a:rPr>
                  <a:t> Lesion Area</a:t>
                </a:r>
                <a:endParaRPr lang="en-US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3605442176870748E-2"/>
              <c:y val="0.30219672507652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7448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169AE-A496-4CBD-83B7-5094CBD4C73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58C7D-DF27-4FCB-B24D-EBAC6609C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from the same photos previously shown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58C7D-DF27-4FCB-B24D-EBAC6609C9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D930-8DB4-4423-AB95-2E799DB72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26D8E-B3F2-4DBA-8761-E8FDD8ECE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7C13B-A826-4071-B162-DB95CC27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2764-9221-4938-99AC-DBA14D01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B434B-B2C1-40CD-B64D-6A49149F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A34C-DD11-4915-8D2F-CDA1C85C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45E58-7BB6-45DC-8712-EB64AE185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DD2F-6831-4F56-A35F-94023583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EEAC8-698F-43B5-99F8-C16BF896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5336-EA62-4100-9AD1-6A6AE21D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80A1B-2E62-45C7-B5AC-4F48D5E5A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ECE10-6854-46C7-A0F4-FCE5EE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7017-4535-4EA7-829A-653C95F1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E5318-95CD-4AD2-BC8D-C2DA4AA7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A2476-5BFC-4D05-8760-225626F8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553A-71EC-463E-9F71-85F97EFE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BCF1-1EBF-4913-948F-1558E0649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E2BA-6077-41B5-AA1E-EBF7BC70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58F41-0B2C-4259-8786-BA129D78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0DB7-F26A-4C12-A0B4-3B60702A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488E-C1C4-455C-ADB1-B9C39261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895CF-F26F-4604-B2FA-B75ACA4F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67BE-02E0-40A3-B423-81C34BE1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CAB0-68C8-4BBA-9D7C-849FBB3E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284B7-E587-4856-A123-973A22DB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D733-A3A9-433C-8290-FCE61FA5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3F613-E6E8-40A8-9075-B52BB702B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D88CC-9022-453F-B210-5CAD882B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6847-65FF-4F80-8074-0E9432DE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373CF-FD7E-4E36-96B4-38A04793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85D0E-EF7F-4BB9-A954-B713F81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6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FC6A-ACE8-488E-9F22-E1BA0B7D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3EA03-3E0D-4A8D-9BD3-818550EE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DD732-7F83-4386-AB03-232502B5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B70FD-5D85-4989-9D25-AEC77593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473A7-EEAB-41CC-8E88-770206A03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C346F-E9EE-43A4-BD26-2B93BCAF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8A369-8C55-4718-BDB2-4D95FC01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BF7C5-7AE0-4E06-A1DA-5EA0FC01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BF3C-3622-4A17-A2F2-975E34BB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F0C28-7526-4905-9459-4CCF865A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002E1-D780-4069-A122-9BA5F5EC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CBC1-3878-4089-BB35-304EF861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E714D-1C64-4FDD-94F2-D9268A56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73527-BF9D-4757-97E2-839B40CC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E7A65-740C-499D-BA00-3B283198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DCEC-9DBA-428D-BB95-13A1CB22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BDEA-D644-41C5-9697-044B593C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9E78-E1EF-4AD8-8188-EEC579BC3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88E75-AB12-41BA-B727-3DEF2D93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E84E5-CF0D-4585-82BF-337FE3A9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1E684-DF00-446D-861C-20C03C08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CE3B-4966-4133-ADF5-68ECABEA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3EA41-BA12-4A06-AC78-02E6C2B9A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9DF6E-9451-41DC-AE8B-12F5BB8F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23E11-64B5-4B36-BB8F-35F67C1F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06956-73A6-41FE-848E-A69683AB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F6560-F3B8-4CF5-A2EF-381EFB67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5DF22-ABEC-435A-94E5-F413E859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0DFAD-F2A0-4F18-996F-CA5E4D7C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37B2-07A3-4C24-AA64-C74B8B21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C7CE-1588-4723-800B-C53724D1E7CD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9AB9-285E-4522-ADAB-E73F3357B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784F2-1A6E-4824-A3F1-68EABBBC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4DD8-2341-48AC-83B5-3193BF32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7523-E1C3-42E8-8D68-71C096BB1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81" y="188084"/>
            <a:ext cx="11297479" cy="112388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Experiment: </a:t>
            </a:r>
            <a:r>
              <a:rPr lang="en-US" sz="2000" dirty="0">
                <a:latin typeface="+mn-lt"/>
              </a:rPr>
              <a:t>Evaluate effect of chitosan products on suppression of </a:t>
            </a:r>
            <a:r>
              <a:rPr lang="en-US" sz="2000" i="1" dirty="0">
                <a:latin typeface="+mn-lt"/>
              </a:rPr>
              <a:t>Botrytis</a:t>
            </a:r>
            <a:r>
              <a:rPr lang="en-US" sz="2000" dirty="0">
                <a:latin typeface="+mn-lt"/>
              </a:rPr>
              <a:t> on petunia leaves 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Approach: </a:t>
            </a:r>
            <a:r>
              <a:rPr lang="en-US" sz="2000" dirty="0">
                <a:latin typeface="+mn-lt"/>
              </a:rPr>
              <a:t>Products sprayed on petunia leaves. Botrytis applied to detached leaves 24 </a:t>
            </a:r>
            <a:r>
              <a:rPr lang="en-US" sz="2000" dirty="0" err="1">
                <a:latin typeface="+mn-lt"/>
              </a:rPr>
              <a:t>hrs</a:t>
            </a:r>
            <a:r>
              <a:rPr lang="en-US" sz="2000" dirty="0">
                <a:latin typeface="+mn-lt"/>
              </a:rPr>
              <a:t> later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Design: </a:t>
            </a:r>
            <a:r>
              <a:rPr lang="en-US" sz="2000" dirty="0">
                <a:latin typeface="+mn-lt"/>
              </a:rPr>
              <a:t>Each treatment </a:t>
            </a:r>
            <a:r>
              <a:rPr lang="en-US" sz="2000">
                <a:latin typeface="+mn-lt"/>
              </a:rPr>
              <a:t>was applied 6 plants</a:t>
            </a:r>
            <a:endParaRPr lang="en-US" sz="2000" dirty="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3C92E7-9A61-4945-8F48-9EEC3518813C}"/>
              </a:ext>
            </a:extLst>
          </p:cNvPr>
          <p:cNvGrpSpPr/>
          <p:nvPr/>
        </p:nvGrpSpPr>
        <p:grpSpPr>
          <a:xfrm>
            <a:off x="122581" y="2316632"/>
            <a:ext cx="5919482" cy="3488401"/>
            <a:chOff x="1070700" y="670060"/>
            <a:chExt cx="10050600" cy="5517880"/>
          </a:xfrm>
        </p:grpSpPr>
        <p:pic>
          <p:nvPicPr>
            <p:cNvPr id="8" name="Picture 7" descr="A picture containing window, photo, sitting, door&#10;&#10;Description automatically generated">
              <a:extLst>
                <a:ext uri="{FF2B5EF4-FFF2-40B4-BE49-F238E27FC236}">
                  <a16:creationId xmlns:a16="http://schemas.microsoft.com/office/drawing/2014/main" id="{940846CA-7BD9-413B-B0E6-B0B312FA5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1389" r="17750" b="67639"/>
            <a:stretch/>
          </p:blipFill>
          <p:spPr>
            <a:xfrm>
              <a:off x="1070700" y="670060"/>
              <a:ext cx="10050600" cy="551788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319F93-28CB-45A0-A7A2-1BE40A733074}"/>
                </a:ext>
              </a:extLst>
            </p:cNvPr>
            <p:cNvSpPr/>
            <p:nvPr/>
          </p:nvSpPr>
          <p:spPr>
            <a:xfrm>
              <a:off x="1419225" y="925149"/>
              <a:ext cx="4590234" cy="2370501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Non-inoculated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E2A3F1-8ACC-47F4-BCA7-94C9326F9067}"/>
              </a:ext>
            </a:extLst>
          </p:cNvPr>
          <p:cNvGrpSpPr/>
          <p:nvPr/>
        </p:nvGrpSpPr>
        <p:grpSpPr>
          <a:xfrm>
            <a:off x="6149938" y="2316632"/>
            <a:ext cx="5718315" cy="3488401"/>
            <a:chOff x="960394" y="849992"/>
            <a:chExt cx="10271212" cy="4891316"/>
          </a:xfrm>
        </p:grpSpPr>
        <p:pic>
          <p:nvPicPr>
            <p:cNvPr id="16" name="Picture 15" descr="A close up of a door&#10;&#10;Description automatically generated">
              <a:extLst>
                <a:ext uri="{FF2B5EF4-FFF2-40B4-BE49-F238E27FC236}">
                  <a16:creationId xmlns:a16="http://schemas.microsoft.com/office/drawing/2014/main" id="{EB7A8A7B-585E-4A28-AFC7-6D36DD18D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" t="2433" r="20347" b="72499"/>
            <a:stretch/>
          </p:blipFill>
          <p:spPr>
            <a:xfrm>
              <a:off x="960394" y="849992"/>
              <a:ext cx="10271212" cy="489131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72507C-FDAE-4338-8AB1-B0A5E4D3C1CB}"/>
                </a:ext>
              </a:extLst>
            </p:cNvPr>
            <p:cNvSpPr/>
            <p:nvPr/>
          </p:nvSpPr>
          <p:spPr>
            <a:xfrm>
              <a:off x="978246" y="1058500"/>
              <a:ext cx="4590233" cy="2187395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Non-inoculated</a:t>
              </a:r>
            </a:p>
          </p:txBody>
        </p:sp>
      </p:grpSp>
      <p:sp>
        <p:nvSpPr>
          <p:cNvPr id="18" name="Subtitle 2">
            <a:extLst>
              <a:ext uri="{FF2B5EF4-FFF2-40B4-BE49-F238E27FC236}">
                <a16:creationId xmlns:a16="http://schemas.microsoft.com/office/drawing/2014/main" id="{D793725F-0D0E-4BDB-8514-3BE84C1297EB}"/>
              </a:ext>
            </a:extLst>
          </p:cNvPr>
          <p:cNvSpPr txBox="1">
            <a:spLocks/>
          </p:cNvSpPr>
          <p:nvPr/>
        </p:nvSpPr>
        <p:spPr>
          <a:xfrm>
            <a:off x="122581" y="1894028"/>
            <a:ext cx="3905250" cy="503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MilliQ</a:t>
            </a:r>
            <a:r>
              <a:rPr lang="en-US" sz="2400" dirty="0"/>
              <a:t> water control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E7C611-9A73-464E-A73D-E21DBD07DDA1}"/>
              </a:ext>
            </a:extLst>
          </p:cNvPr>
          <p:cNvSpPr txBox="1">
            <a:spLocks/>
          </p:cNvSpPr>
          <p:nvPr/>
        </p:nvSpPr>
        <p:spPr>
          <a:xfrm>
            <a:off x="6159877" y="1887747"/>
            <a:ext cx="1612866" cy="503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Botryzen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6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A4FDB6-148D-4825-898F-AFA9B0638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985295"/>
              </p:ext>
            </p:extLst>
          </p:nvPr>
        </p:nvGraphicFramePr>
        <p:xfrm>
          <a:off x="2050025" y="1061885"/>
          <a:ext cx="7890387" cy="463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11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67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Experiment: Evaluate effect of chitosan products on suppression of Botrytis on petunia leaves  Approach: Products sprayed on petunia leaves. Botrytis applied to detached leaves 24 hrs later Design: Each treatment was applied 6 plants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Armour – Zen</dc:title>
  <dc:creator>DeGenring, Liza</dc:creator>
  <cp:lastModifiedBy>Reviewer</cp:lastModifiedBy>
  <cp:revision>8</cp:revision>
  <dcterms:created xsi:type="dcterms:W3CDTF">2021-02-08T21:16:46Z</dcterms:created>
  <dcterms:modified xsi:type="dcterms:W3CDTF">2021-02-25T17:48:23Z</dcterms:modified>
</cp:coreProperties>
</file>