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dirty="0">
                <a:latin typeface="Red Hat Text"/>
                <a:cs typeface="Arial" panose="020B0604020202020204" pitchFamily="34" charset="0"/>
              </a:rPr>
              <a:t>Incidence of </a:t>
            </a:r>
            <a:r>
              <a:rPr lang="en-US" sz="1800" i="1" dirty="0">
                <a:latin typeface="Red Hat Text"/>
                <a:cs typeface="Arial" panose="020B0604020202020204" pitchFamily="34" charset="0"/>
              </a:rPr>
              <a:t>Botrytis</a:t>
            </a:r>
            <a:r>
              <a:rPr lang="en-US" sz="1800" dirty="0">
                <a:latin typeface="Red Hat Text"/>
                <a:cs typeface="Arial" panose="020B0604020202020204" pitchFamily="34" charset="0"/>
              </a:rPr>
              <a:t>-infected poinsettia bracts 7 and 14 days after treatment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56305818216391"/>
          <c:y val="0.24552258268658633"/>
          <c:w val="0.84575049811801328"/>
          <c:h val="0.59955874118872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Sheet1!$H$18</c:f>
              <c:strCache>
                <c:ptCount val="1"/>
                <c:pt idx="0">
                  <c:v>d-7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Sheet1!$G$19:$G$24</c:f>
              <c:strCache>
                <c:ptCount val="6"/>
                <c:pt idx="0">
                  <c:v>Untreated inoculated</c:v>
                </c:pt>
                <c:pt idx="1">
                  <c:v>Botector WG 8 oz</c:v>
                </c:pt>
                <c:pt idx="2">
                  <c:v>BotryStop 3lb</c:v>
                </c:pt>
                <c:pt idx="3">
                  <c:v>BotryStop 4lb</c:v>
                </c:pt>
                <c:pt idx="4">
                  <c:v>EcoSwing 2 pt</c:v>
                </c:pt>
                <c:pt idx="5">
                  <c:v>Broadform SC 8 fl oz</c:v>
                </c:pt>
              </c:strCache>
            </c:strRef>
          </c:cat>
          <c:val>
            <c:numRef>
              <c:f>Sheet1!$H$19:$H$24</c:f>
              <c:numCache>
                <c:formatCode>General</c:formatCode>
                <c:ptCount val="6"/>
                <c:pt idx="0">
                  <c:v>31.2</c:v>
                </c:pt>
                <c:pt idx="1">
                  <c:v>17</c:v>
                </c:pt>
                <c:pt idx="2">
                  <c:v>5.3</c:v>
                </c:pt>
                <c:pt idx="3">
                  <c:v>3.8</c:v>
                </c:pt>
                <c:pt idx="4">
                  <c:v>30.5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6-401D-9087-147B7DA89D39}"/>
            </c:ext>
          </c:extLst>
        </c:ser>
        <c:ser>
          <c:idx val="1"/>
          <c:order val="1"/>
          <c:tx>
            <c:strRef>
              <c:f>Sheet1!$I$18</c:f>
              <c:strCache>
                <c:ptCount val="1"/>
                <c:pt idx="0">
                  <c:v>d-14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Sheet1!$G$19:$G$24</c:f>
              <c:strCache>
                <c:ptCount val="6"/>
                <c:pt idx="0">
                  <c:v>Untreated inoculated</c:v>
                </c:pt>
                <c:pt idx="1">
                  <c:v>Botector WG 8 oz</c:v>
                </c:pt>
                <c:pt idx="2">
                  <c:v>BotryStop 3lb</c:v>
                </c:pt>
                <c:pt idx="3">
                  <c:v>BotryStop 4lb</c:v>
                </c:pt>
                <c:pt idx="4">
                  <c:v>EcoSwing 2 pt</c:v>
                </c:pt>
                <c:pt idx="5">
                  <c:v>Broadform SC 8 fl oz</c:v>
                </c:pt>
              </c:strCache>
            </c:strRef>
          </c:cat>
          <c:val>
            <c:numRef>
              <c:f>Sheet1!$I$19:$I$24</c:f>
              <c:numCache>
                <c:formatCode>General</c:formatCode>
                <c:ptCount val="6"/>
                <c:pt idx="0">
                  <c:v>65.5</c:v>
                </c:pt>
                <c:pt idx="1">
                  <c:v>63.2</c:v>
                </c:pt>
                <c:pt idx="2">
                  <c:v>29</c:v>
                </c:pt>
                <c:pt idx="3">
                  <c:v>11.5</c:v>
                </c:pt>
                <c:pt idx="4">
                  <c:v>74.099999999999994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6-401D-9087-147B7DA89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0486719"/>
        <c:axId val="1380487551"/>
      </c:barChart>
      <c:catAx>
        <c:axId val="13804867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Treatment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0487551"/>
        <c:crosses val="autoZero"/>
        <c:auto val="1"/>
        <c:lblAlgn val="ctr"/>
        <c:lblOffset val="100"/>
        <c:noMultiLvlLbl val="0"/>
      </c:catAx>
      <c:valAx>
        <c:axId val="1380487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>
                    <a:latin typeface="Arial" panose="020B0604020202020204" pitchFamily="34" charset="0"/>
                    <a:cs typeface="Arial" panose="020B0604020202020204" pitchFamily="34" charset="0"/>
                  </a:rPr>
                  <a:t>% Bracts inbfected with </a:t>
                </a:r>
                <a:r>
                  <a:rPr lang="en-US" sz="1200" b="1" i="1">
                    <a:latin typeface="Arial" panose="020B0604020202020204" pitchFamily="34" charset="0"/>
                    <a:cs typeface="Arial" panose="020B0604020202020204" pitchFamily="34" charset="0"/>
                  </a:rPr>
                  <a:t>Botrytis</a:t>
                </a:r>
              </a:p>
            </c:rich>
          </c:tx>
          <c:layout>
            <c:manualLayout>
              <c:xMode val="edge"/>
              <c:yMode val="edge"/>
              <c:x val="1.831740619625747E-2"/>
              <c:y val="0.268322562271343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0486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2183379438052215"/>
          <c:y val="0.22993800249742591"/>
          <c:w val="0.17049219653994863"/>
          <c:h val="9.720640136864486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0.91924</cdr:x>
      <cdr:y>0.7497</cdr:y>
    </cdr:from>
    <cdr:to>
      <cdr:x>0.95073</cdr:x>
      <cdr:y>0.81713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C73F5531-E0CA-47E5-9589-658F5E731A70}"/>
            </a:ext>
          </a:extLst>
        </cdr:cNvPr>
        <cdr:cNvSpPr txBox="1"/>
      </cdr:nvSpPr>
      <cdr:spPr>
        <a:xfrm xmlns:a="http://schemas.openxmlformats.org/drawingml/2006/main">
          <a:off x="4655876" y="3422156"/>
          <a:ext cx="15949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C10DB4-3B67-A344-A0AC-8C4FD4C7F8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CA866F-5D63-E440-9505-73A6A88B9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9704" y="2556716"/>
            <a:ext cx="6864096" cy="159157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FB520-53C2-4A46-9498-88766BD0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2EEF-A9FD-4E4D-9020-45BF4185CA0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3CF1B-A856-AA43-8B71-A9CA0BAE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6A870-D869-A848-A625-53455D13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C066-79BF-454F-A323-C5A58FA4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2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D5989-6D6D-2040-8152-7173A1C51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D39CF-3E7C-5F42-85EB-C07DA6AC5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0695C-ADE9-CA40-AE97-B047C27E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2EEF-A9FD-4E4D-9020-45BF4185CA0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6F679-B039-9140-9D5F-A8EF3C7B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E5BB3-CD86-1845-A07F-4422C6EA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C066-79BF-454F-A323-C5A58FA4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6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6AFDF-8D9D-E04E-9600-8FE4DC09B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20140B-6316-9145-90F0-D9C2E430E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81B59-9B44-7041-86B3-0D8F6E54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2EEF-A9FD-4E4D-9020-45BF4185CA0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65C4C-E804-DA49-8345-E03729060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C8706-97D2-6948-91E4-EE71DB29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C066-79BF-454F-A323-C5A58FA4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28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(Bio Contr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 userDrawn="1"/>
        </p:nvCxnSpPr>
        <p:spPr>
          <a:xfrm>
            <a:off x="5588000" y="990600"/>
            <a:ext cx="6299200" cy="0"/>
          </a:xfrm>
          <a:prstGeom prst="line">
            <a:avLst/>
          </a:prstGeom>
          <a:ln w="127000">
            <a:solidFill>
              <a:srgbClr val="3346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75386" y="-1602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02204" y="311625"/>
            <a:ext cx="10276116" cy="55140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0"/>
          </p:nvPr>
        </p:nvSpPr>
        <p:spPr>
          <a:xfrm>
            <a:off x="1602204" y="1075192"/>
            <a:ext cx="10276116" cy="372609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11085" y="1845001"/>
            <a:ext cx="10276115" cy="4675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08A6-D664-0744-AC58-5EA75014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48F10-A12E-F44E-B683-9A6284051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84E60-8366-F54C-99E6-4B85D88B9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2EEF-A9FD-4E4D-9020-45BF4185CA0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4598A-8CD0-8347-B4A6-0DB5449C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F6D8F-CA3A-8C4F-B0B6-D98361FE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C066-79BF-454F-A323-C5A58FA4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6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26A9-E5FB-E84E-BE9D-86912D65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40498-CDE6-7744-ACE1-BDE0D5CF0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87424-3D30-E34C-97D6-00B131954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2EEF-A9FD-4E4D-9020-45BF4185CA0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7D6B7-7BA2-2845-99CB-01FBD32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541F3-B353-B044-AFBC-D46AD8D5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C066-79BF-454F-A323-C5A58FA4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2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7412-B066-C243-8D56-97C9ACB0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D2B4B-BFAA-F14E-AA15-977740166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0D4E8-E622-8247-AF2C-856F05FEB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DB445-56F5-ED4A-AEF9-3A33B2D9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2EEF-A9FD-4E4D-9020-45BF4185CA0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8546B-92EA-F64C-AC7B-03667F6F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066EB-7BF3-994F-9417-B1B13D89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C066-79BF-454F-A323-C5A58FA4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1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16272-0887-4348-9CAB-6D019704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2DD62-96E0-7F46-B623-425148327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CE15B-E7D0-044D-9D32-1DFED479F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5C7E9-24C1-C74B-A3C4-1C0444996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73FAD-A3F7-E14F-A19A-581E8B1D5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A00321-0B5C-5748-9DF6-297D7567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2EEF-A9FD-4E4D-9020-45BF4185CA0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BC3CC8-F26B-F04D-BA68-751ACD72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640D3-92E1-2440-AC1A-780524BE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C066-79BF-454F-A323-C5A58FA4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5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F78A-2743-3343-8E55-9E51CEF2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A5AD8-1F8B-1D4D-975B-C4A11228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2EEF-A9FD-4E4D-9020-45BF4185CA0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CF88C-D103-3C40-B802-13B1E8E5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EA559-8E06-5E48-B8C4-826849D9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C066-79BF-454F-A323-C5A58FA4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7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2DC6D4-BB7C-194C-B919-8DCAB6B4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2EEF-A9FD-4E4D-9020-45BF4185CA0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BF5D1-1157-754F-8351-7FCDC713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D5341-AF60-A04D-A799-BE922862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C066-79BF-454F-A323-C5A58FA4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0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13D2-5CB5-B240-ADC9-1972DEBA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49D4-4E22-114E-A08F-B01ED14D2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CD948-EF5A-1743-899C-A01439BF3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9FE3-0393-B849-8D6F-38AD5C11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2EEF-A9FD-4E4D-9020-45BF4185CA0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37EC5-8D8F-3C4A-8DA4-E92089FC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1CAD5-E801-134B-9655-D824536A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C066-79BF-454F-A323-C5A58FA4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AB2AA-6149-9043-A177-9F542461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54F2AF-E3B3-B94C-8A78-64F0F04EA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601C6-768D-814E-90D5-7A05B42E6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8F703-D4D6-4B46-800F-195703DD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2EEF-A9FD-4E4D-9020-45BF4185CA0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19A3F-B1AE-2742-B140-CE75D2746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E90BA-F041-BB4F-AFFC-C97F7F72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2C066-79BF-454F-A323-C5A58FA4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16387-F91C-FE4C-A917-8099D36A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C2484-0619-7E45-8482-86D083657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6E7A1-F9FD-6848-AF51-E89D6E4FA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2EEF-A9FD-4E4D-9020-45BF4185CA00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3A533-0119-404C-A5A4-12254F3FA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03680-1854-3849-B660-993ED8483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2C066-79BF-454F-A323-C5A58FA4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spc="500" baseline="0">
          <a:solidFill>
            <a:srgbClr val="9D7FB9"/>
          </a:solidFill>
          <a:latin typeface="Red Hat Display" panose="02010503040201060303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ed Hat Text" panose="02010503040201060303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ed Hat Text" panose="02010503040201060303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ed Hat Text" panose="02010503040201060303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ed Hat Text" panose="02010503040201060303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ed Hat Text" panose="02010503040201060303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D01D-F081-58F3-26DA-694784F2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effectiveness of biopesticides vs </a:t>
            </a:r>
            <a:r>
              <a:rPr lang="en-US" i="1" dirty="0"/>
              <a:t>Botrytis cinerea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59753-7B46-546A-1841-113B1F0CB1CE}"/>
              </a:ext>
            </a:extLst>
          </p:cNvPr>
          <p:cNvSpPr txBox="1"/>
          <p:nvPr/>
        </p:nvSpPr>
        <p:spPr>
          <a:xfrm>
            <a:off x="6520900" y="2515427"/>
            <a:ext cx="5051340" cy="254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>
                <a:tab pos="2228850" algn="ctr"/>
                <a:tab pos="4457700" algn="r"/>
                <a:tab pos="3429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Text"/>
                <a:ea typeface="Calibri" panose="020F0502020204030204" pitchFamily="34" charset="0"/>
                <a:cs typeface="Arial" panose="020B0604020202020204" pitchFamily="34" charset="0"/>
              </a:rPr>
              <a:t>POINSETTIA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Text"/>
                <a:ea typeface="Calibri" panose="020F0502020204030204" pitchFamily="34" charset="0"/>
                <a:cs typeface="Arial" panose="020B0604020202020204" pitchFamily="34" charset="0"/>
              </a:rPr>
              <a:t>Euphorbia pulcherrima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Text"/>
                <a:ea typeface="Calibri" panose="020F0502020204030204" pitchFamily="34" charset="0"/>
                <a:cs typeface="Arial" panose="020B0604020202020204" pitchFamily="34" charset="0"/>
              </a:rPr>
              <a:t> ‘Prestige Red’) Botrytis blight;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Text"/>
                <a:ea typeface="Calibri" panose="020F0502020204030204" pitchFamily="34" charset="0"/>
                <a:cs typeface="Arial" panose="020B0604020202020204" pitchFamily="34" charset="0"/>
              </a:rPr>
              <a:t>Botrytis cinerea	 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>
                <a:tab pos="2228850" algn="ctr"/>
                <a:tab pos="4457700" algn="r"/>
                <a:tab pos="3429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ed Hat Tex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>
                <a:tab pos="2228850" algn="ctr"/>
                <a:tab pos="4457700" algn="r"/>
                <a:tab pos="3429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Text"/>
                <a:ea typeface="Calibri" panose="020F0502020204030204" pitchFamily="34" charset="0"/>
                <a:cs typeface="Arial" panose="020B0604020202020204" pitchFamily="34" charset="0"/>
              </a:rPr>
              <a:t>Data courtesy of: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>
                <a:tab pos="2228850" algn="ctr"/>
                <a:tab pos="4457700" algn="r"/>
                <a:tab pos="3429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Text"/>
                <a:ea typeface="Calibri" panose="020F0502020204030204" pitchFamily="34" charset="0"/>
                <a:cs typeface="Arial" panose="020B0604020202020204" pitchFamily="34" charset="0"/>
              </a:rPr>
              <a:t>M.K.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Text"/>
                <a:ea typeface="Calibri" panose="020F0502020204030204" pitchFamily="34" charset="0"/>
                <a:cs typeface="Arial" panose="020B0604020202020204" pitchFamily="34" charset="0"/>
              </a:rPr>
              <a:t>Hausbeck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Text"/>
                <a:ea typeface="Calibri" panose="020F0502020204030204" pitchFamily="34" charset="0"/>
                <a:cs typeface="Arial" panose="020B0604020202020204" pitchFamily="34" charset="0"/>
              </a:rPr>
              <a:t> and B.R. Harlan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Text"/>
                <a:ea typeface="Calibri" panose="020F0502020204030204" pitchFamily="34" charset="0"/>
                <a:cs typeface="Arial" panose="020B0604020202020204" pitchFamily="34" charset="0"/>
              </a:rPr>
              <a:t>Michigan State University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ed Hat Tex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F7E3DE6-F8C5-CF09-4C7B-12334AC63F93}"/>
              </a:ext>
            </a:extLst>
          </p:cNvPr>
          <p:cNvGraphicFramePr>
            <a:graphicFrameLocks/>
          </p:cNvGraphicFramePr>
          <p:nvPr/>
        </p:nvGraphicFramePr>
        <p:xfrm>
          <a:off x="628650" y="1648140"/>
          <a:ext cx="5353651" cy="456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1CB8C90-8860-F65F-815D-1211E4224B2F}"/>
              </a:ext>
            </a:extLst>
          </p:cNvPr>
          <p:cNvSpPr txBox="1"/>
          <p:nvPr/>
        </p:nvSpPr>
        <p:spPr>
          <a:xfrm>
            <a:off x="1757622" y="2933139"/>
            <a:ext cx="182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7E6A7-7B42-2976-9457-9E790A79C916}"/>
              </a:ext>
            </a:extLst>
          </p:cNvPr>
          <p:cNvSpPr txBox="1"/>
          <p:nvPr/>
        </p:nvSpPr>
        <p:spPr>
          <a:xfrm>
            <a:off x="4771362" y="2690695"/>
            <a:ext cx="1594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8BF668-BF22-A1AB-AAA0-2ACCAB7EB387}"/>
              </a:ext>
            </a:extLst>
          </p:cNvPr>
          <p:cNvSpPr txBox="1"/>
          <p:nvPr/>
        </p:nvSpPr>
        <p:spPr>
          <a:xfrm>
            <a:off x="2459078" y="2991618"/>
            <a:ext cx="27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347C7D-FE96-9D51-7FD8-31952DE9EFC6}"/>
              </a:ext>
            </a:extLst>
          </p:cNvPr>
          <p:cNvSpPr txBox="1"/>
          <p:nvPr/>
        </p:nvSpPr>
        <p:spPr>
          <a:xfrm>
            <a:off x="3171642" y="4196693"/>
            <a:ext cx="38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1F892B-8FD8-A289-F799-3F6A96D394A5}"/>
              </a:ext>
            </a:extLst>
          </p:cNvPr>
          <p:cNvSpPr txBox="1"/>
          <p:nvPr/>
        </p:nvSpPr>
        <p:spPr>
          <a:xfrm>
            <a:off x="3845442" y="4780228"/>
            <a:ext cx="509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42610D-DBDE-DD11-FB32-9F6B13B8CA02}"/>
              </a:ext>
            </a:extLst>
          </p:cNvPr>
          <p:cNvSpPr/>
          <p:nvPr/>
        </p:nvSpPr>
        <p:spPr>
          <a:xfrm>
            <a:off x="3652284" y="4754828"/>
            <a:ext cx="769296" cy="115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50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Red Hat Display</vt:lpstr>
      <vt:lpstr>Red Hat Text</vt:lpstr>
      <vt:lpstr>1_Office Theme</vt:lpstr>
      <vt:lpstr>Relative effectiveness of biopesticides vs Botrytis cinerea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effectiveness of biopesticides vs Botrytis cinerea</dc:title>
  <dc:creator>Michael Brownbridge</dc:creator>
  <cp:lastModifiedBy>Michael Brownbridge</cp:lastModifiedBy>
  <cp:revision>1</cp:revision>
  <dcterms:created xsi:type="dcterms:W3CDTF">2022-05-27T20:09:11Z</dcterms:created>
  <dcterms:modified xsi:type="dcterms:W3CDTF">2022-05-27T20:11:04Z</dcterms:modified>
</cp:coreProperties>
</file>